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314" r:id="rId4"/>
    <p:sldId id="315" r:id="rId5"/>
    <p:sldId id="316" r:id="rId6"/>
    <p:sldId id="317" r:id="rId7"/>
    <p:sldId id="318" r:id="rId8"/>
    <p:sldId id="319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312" r:id="rId18"/>
    <p:sldId id="313" r:id="rId19"/>
    <p:sldId id="284" r:id="rId20"/>
    <p:sldId id="293" r:id="rId21"/>
    <p:sldId id="294" r:id="rId22"/>
    <p:sldId id="295" r:id="rId23"/>
    <p:sldId id="297" r:id="rId24"/>
    <p:sldId id="298" r:id="rId25"/>
    <p:sldId id="299" r:id="rId26"/>
    <p:sldId id="301" r:id="rId27"/>
    <p:sldId id="300" r:id="rId28"/>
    <p:sldId id="302" r:id="rId29"/>
    <p:sldId id="303" r:id="rId30"/>
    <p:sldId id="304" r:id="rId31"/>
    <p:sldId id="305" r:id="rId32"/>
    <p:sldId id="306" r:id="rId33"/>
    <p:sldId id="307" r:id="rId34"/>
    <p:sldId id="308" r:id="rId35"/>
    <p:sldId id="309" r:id="rId36"/>
    <p:sldId id="310" r:id="rId37"/>
    <p:sldId id="257" r:id="rId38"/>
    <p:sldId id="259" r:id="rId39"/>
    <p:sldId id="311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2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8487" y="4454153"/>
            <a:ext cx="3039885" cy="2403847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31519" y="407325"/>
            <a:ext cx="10798233" cy="3200399"/>
          </a:xfrm>
        </p:spPr>
        <p:txBody>
          <a:bodyPr>
            <a:normAutofit/>
          </a:bodyPr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Vyhodnocení 51. ročníku soutěže </a:t>
            </a:r>
            <a:br>
              <a:rPr lang="cs-CZ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cs-CZ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požární ochrana očima dětí a mládeže pro rok 2025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2556164"/>
          </a:xfrm>
        </p:spPr>
        <p:txBody>
          <a:bodyPr/>
          <a:lstStyle/>
          <a:p>
            <a:r>
              <a:rPr lang="cs-CZ" sz="3600" dirty="0">
                <a:solidFill>
                  <a:srgbClr val="FF0000"/>
                </a:solidFill>
              </a:rPr>
              <a:t>Okresní sdružení hasičů </a:t>
            </a:r>
            <a:r>
              <a:rPr lang="cs-CZ" sz="3600" dirty="0" err="1">
                <a:solidFill>
                  <a:srgbClr val="FF0000"/>
                </a:solidFill>
              </a:rPr>
              <a:t>klatovy</a:t>
            </a:r>
            <a:endParaRPr lang="cs-CZ" sz="3600" dirty="0">
              <a:solidFill>
                <a:srgbClr val="FF0000"/>
              </a:solidFill>
            </a:endParaRPr>
          </a:p>
          <a:p>
            <a:r>
              <a:rPr lang="cs-CZ" sz="5400" b="1" dirty="0">
                <a:solidFill>
                  <a:srgbClr val="FF0000"/>
                </a:solidFill>
              </a:rPr>
              <a:t>8. 4. 2025</a:t>
            </a:r>
          </a:p>
        </p:txBody>
      </p:sp>
    </p:spTree>
    <p:extLst>
      <p:ext uri="{BB962C8B-B14F-4D97-AF65-F5344CB8AC3E}">
        <p14:creationId xmlns:p14="http://schemas.microsoft.com/office/powerpoint/2010/main" val="460646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76" y="618517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Literární práce 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L1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2.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chemeClr val="accent5"/>
                </a:solidFill>
              </a:rPr>
              <a:t>Žofie </a:t>
            </a:r>
            <a:r>
              <a:rPr lang="cs-CZ" b="1" dirty="0" err="1">
                <a:solidFill>
                  <a:schemeClr val="accent5"/>
                </a:solidFill>
              </a:rPr>
              <a:t>tomanová</a:t>
            </a:r>
            <a:br>
              <a:rPr lang="cs-CZ" dirty="0"/>
            </a:br>
            <a:br>
              <a:rPr lang="cs-CZ" dirty="0"/>
            </a:br>
            <a:r>
              <a:rPr lang="cs-CZ" dirty="0"/>
              <a:t>SDH </a:t>
            </a:r>
            <a:r>
              <a:rPr lang="cs-CZ" dirty="0" err="1"/>
              <a:t>dešenice</a:t>
            </a:r>
            <a:endParaRPr lang="cs-CZ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552" y="160236"/>
            <a:ext cx="4388146" cy="6684098"/>
          </a:xfrm>
        </p:spPr>
      </p:pic>
    </p:spTree>
    <p:extLst>
      <p:ext uri="{BB962C8B-B14F-4D97-AF65-F5344CB8AC3E}">
        <p14:creationId xmlns:p14="http://schemas.microsoft.com/office/powerpoint/2010/main" val="3355444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132" y="693332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Literární práce 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L1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3.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vincent</a:t>
            </a:r>
            <a:r>
              <a:rPr lang="cs-CZ" b="1" dirty="0">
                <a:solidFill>
                  <a:schemeClr val="accent5"/>
                </a:solidFill>
              </a:rPr>
              <a:t> přerost</a:t>
            </a:r>
            <a:br>
              <a:rPr lang="cs-CZ" dirty="0"/>
            </a:br>
            <a:br>
              <a:rPr lang="cs-CZ" dirty="0"/>
            </a:br>
            <a:r>
              <a:rPr lang="cs-CZ" dirty="0"/>
              <a:t>SDH Týnec u </a:t>
            </a:r>
            <a:r>
              <a:rPr lang="cs-CZ" dirty="0" err="1"/>
              <a:t>horažďovic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808" y="0"/>
            <a:ext cx="48270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7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132" y="693332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Literární práce 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L2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1.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elena</a:t>
            </a:r>
            <a:r>
              <a:rPr lang="cs-CZ" b="1" dirty="0">
                <a:solidFill>
                  <a:schemeClr val="accent5"/>
                </a:solidFill>
              </a:rPr>
              <a:t> </a:t>
            </a:r>
            <a:r>
              <a:rPr lang="cs-CZ" b="1" dirty="0" err="1">
                <a:solidFill>
                  <a:schemeClr val="accent5"/>
                </a:solidFill>
              </a:rPr>
              <a:t>přerostová</a:t>
            </a:r>
            <a:br>
              <a:rPr lang="cs-CZ" dirty="0"/>
            </a:br>
            <a:br>
              <a:rPr lang="cs-CZ" dirty="0"/>
            </a:br>
            <a:r>
              <a:rPr lang="cs-CZ" dirty="0"/>
              <a:t>SDH Týnec u </a:t>
            </a:r>
            <a:r>
              <a:rPr lang="cs-CZ" dirty="0" err="1"/>
              <a:t>horažďovic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690" y="58189"/>
            <a:ext cx="48078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8927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132" y="693332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Literární práce 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L2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2.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eliška</a:t>
            </a:r>
            <a:r>
              <a:rPr lang="cs-CZ" b="1" dirty="0">
                <a:solidFill>
                  <a:schemeClr val="accent5"/>
                </a:solidFill>
              </a:rPr>
              <a:t> </a:t>
            </a:r>
            <a:r>
              <a:rPr lang="cs-CZ" b="1" dirty="0" err="1">
                <a:solidFill>
                  <a:schemeClr val="accent5"/>
                </a:solidFill>
              </a:rPr>
              <a:t>Caroline</a:t>
            </a:r>
            <a:r>
              <a:rPr lang="cs-CZ" b="1" dirty="0">
                <a:solidFill>
                  <a:schemeClr val="accent5"/>
                </a:solidFill>
              </a:rPr>
              <a:t> Heřmanová</a:t>
            </a:r>
            <a:br>
              <a:rPr lang="cs-CZ" dirty="0"/>
            </a:br>
            <a:br>
              <a:rPr lang="cs-CZ" dirty="0"/>
            </a:br>
            <a:r>
              <a:rPr lang="cs-CZ" dirty="0"/>
              <a:t>SDH Týnec u </a:t>
            </a:r>
            <a:r>
              <a:rPr lang="cs-CZ" dirty="0" err="1"/>
              <a:t>horažďovic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472" y="0"/>
            <a:ext cx="50116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801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132" y="693332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Literární práce 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L2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3.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chemeClr val="accent5"/>
                </a:solidFill>
              </a:rPr>
              <a:t>Laura </a:t>
            </a:r>
            <a:r>
              <a:rPr lang="cs-CZ" b="1" dirty="0" err="1">
                <a:solidFill>
                  <a:schemeClr val="accent5"/>
                </a:solidFill>
              </a:rPr>
              <a:t>olšanová</a:t>
            </a:r>
            <a:br>
              <a:rPr lang="cs-CZ" dirty="0"/>
            </a:br>
            <a:br>
              <a:rPr lang="cs-CZ" dirty="0"/>
            </a:br>
            <a:r>
              <a:rPr lang="cs-CZ" dirty="0"/>
              <a:t>SDH Štěpánovice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093" y="0"/>
            <a:ext cx="44916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5395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132" y="693332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Literární práce 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L3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1.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lucie</a:t>
            </a:r>
            <a:r>
              <a:rPr lang="cs-CZ" b="1" dirty="0">
                <a:solidFill>
                  <a:schemeClr val="accent5"/>
                </a:solidFill>
              </a:rPr>
              <a:t> </a:t>
            </a:r>
            <a:r>
              <a:rPr lang="cs-CZ" b="1" dirty="0" err="1">
                <a:solidFill>
                  <a:schemeClr val="accent5"/>
                </a:solidFill>
              </a:rPr>
              <a:t>smáhová</a:t>
            </a:r>
            <a:br>
              <a:rPr lang="cs-CZ" dirty="0"/>
            </a:br>
            <a:br>
              <a:rPr lang="cs-CZ" dirty="0"/>
            </a:br>
            <a:r>
              <a:rPr lang="cs-CZ" dirty="0"/>
              <a:t>SDH </a:t>
            </a:r>
            <a:r>
              <a:rPr lang="cs-CZ" dirty="0" err="1"/>
              <a:t>bystřice</a:t>
            </a:r>
            <a:r>
              <a:rPr lang="cs-CZ" dirty="0"/>
              <a:t> nad </a:t>
            </a:r>
            <a:r>
              <a:rPr lang="cs-CZ" dirty="0" err="1"/>
              <a:t>úhlavou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300" y="0"/>
            <a:ext cx="46439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132" y="693332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Literární práce 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L3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2.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petr</a:t>
            </a:r>
            <a:r>
              <a:rPr lang="cs-CZ" b="1" dirty="0">
                <a:solidFill>
                  <a:schemeClr val="accent5"/>
                </a:solidFill>
              </a:rPr>
              <a:t> </a:t>
            </a:r>
            <a:r>
              <a:rPr lang="cs-CZ" b="1" dirty="0" err="1">
                <a:solidFill>
                  <a:schemeClr val="accent5"/>
                </a:solidFill>
              </a:rPr>
              <a:t>frýzek</a:t>
            </a:r>
            <a:br>
              <a:rPr lang="cs-CZ" dirty="0"/>
            </a:br>
            <a:br>
              <a:rPr lang="cs-CZ" dirty="0"/>
            </a:br>
            <a:r>
              <a:rPr lang="cs-CZ" dirty="0"/>
              <a:t>SDH Týnec u </a:t>
            </a:r>
            <a:r>
              <a:rPr lang="cs-CZ" dirty="0" err="1"/>
              <a:t>horažďovic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902" y="108065"/>
            <a:ext cx="47482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7985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132" y="693332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Literární práce 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L3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3.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petr</a:t>
            </a:r>
            <a:r>
              <a:rPr lang="cs-CZ" b="1" dirty="0">
                <a:solidFill>
                  <a:schemeClr val="accent5"/>
                </a:solidFill>
              </a:rPr>
              <a:t> uhlík</a:t>
            </a:r>
            <a:br>
              <a:rPr lang="cs-CZ" dirty="0"/>
            </a:br>
            <a:br>
              <a:rPr lang="cs-CZ" dirty="0"/>
            </a:br>
            <a:r>
              <a:rPr lang="cs-CZ" dirty="0"/>
              <a:t>SDH Týnec u </a:t>
            </a:r>
            <a:r>
              <a:rPr lang="cs-CZ" dirty="0" err="1"/>
              <a:t>horažďovic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747" y="0"/>
            <a:ext cx="500944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9330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132" y="693332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Literární práce 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L4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1.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jiří</a:t>
            </a:r>
            <a:r>
              <a:rPr lang="cs-CZ" b="1" dirty="0">
                <a:solidFill>
                  <a:schemeClr val="accent5"/>
                </a:solidFill>
              </a:rPr>
              <a:t> </a:t>
            </a:r>
            <a:r>
              <a:rPr lang="cs-CZ" b="1" dirty="0" err="1">
                <a:solidFill>
                  <a:schemeClr val="accent5"/>
                </a:solidFill>
              </a:rPr>
              <a:t>frýzek</a:t>
            </a:r>
            <a:br>
              <a:rPr lang="cs-CZ" dirty="0"/>
            </a:br>
            <a:br>
              <a:rPr lang="cs-CZ" dirty="0"/>
            </a:br>
            <a:r>
              <a:rPr lang="cs-CZ" dirty="0"/>
              <a:t>SDH Týnec u </a:t>
            </a:r>
            <a:r>
              <a:rPr lang="cs-CZ" dirty="0" err="1"/>
              <a:t>horažďovic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442" y="0"/>
            <a:ext cx="32705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7354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132" y="693332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výtvarné práce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m1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1.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isabela</a:t>
            </a:r>
            <a:r>
              <a:rPr lang="cs-CZ" b="1" dirty="0">
                <a:solidFill>
                  <a:schemeClr val="accent5"/>
                </a:solidFill>
              </a:rPr>
              <a:t> </a:t>
            </a:r>
            <a:r>
              <a:rPr lang="cs-CZ" b="1" dirty="0" err="1">
                <a:solidFill>
                  <a:schemeClr val="accent5"/>
                </a:solidFill>
              </a:rPr>
              <a:t>chalupská</a:t>
            </a:r>
            <a:br>
              <a:rPr lang="cs-CZ" dirty="0"/>
            </a:br>
            <a:br>
              <a:rPr lang="cs-CZ" dirty="0"/>
            </a:br>
            <a:r>
              <a:rPr lang="cs-CZ" dirty="0"/>
              <a:t>ZŠ a MŠ Hlavňovice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396" y="253442"/>
            <a:ext cx="6722225" cy="477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200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požární ochrana očima dětí a mládeže </a:t>
            </a:r>
            <a:br>
              <a:rPr lang="cs-CZ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cs-CZ" dirty="0">
                <a:solidFill>
                  <a:schemeClr val="accent1">
                    <a:lumMod val="75000"/>
                  </a:schemeClr>
                </a:solidFill>
              </a:rPr>
              <a:t>pro rok 2025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913774" y="2069870"/>
            <a:ext cx="10674168" cy="4438996"/>
          </a:xfrm>
        </p:spPr>
        <p:txBody>
          <a:bodyPr>
            <a:normAutofit fontScale="92500"/>
          </a:bodyPr>
          <a:lstStyle/>
          <a:p>
            <a:r>
              <a:rPr lang="cs-CZ" dirty="0"/>
              <a:t>Cílem je zajistit větší osvětu mezi dětmi a mládeží v oblasti nejen požární ochrany a ochrany obyvatelstva před mimořádnými událostmi, ale Integrovaného záchranného systému (IZS) jako celku. </a:t>
            </a:r>
          </a:p>
          <a:p>
            <a:r>
              <a:rPr lang="cs-CZ" dirty="0"/>
              <a:t>Soutěž má tři části a probíhá v několika věkových kategoriích:</a:t>
            </a:r>
          </a:p>
          <a:p>
            <a:pPr marL="0" indent="0">
              <a:buNone/>
            </a:pPr>
            <a:r>
              <a:rPr lang="cs-CZ" dirty="0"/>
              <a:t>	1. literární </a:t>
            </a:r>
          </a:p>
          <a:p>
            <a:pPr marL="0" indent="0">
              <a:buNone/>
            </a:pPr>
            <a:r>
              <a:rPr lang="cs-CZ" dirty="0"/>
              <a:t>	2. výtvarná</a:t>
            </a:r>
          </a:p>
          <a:p>
            <a:pPr marL="0" indent="0">
              <a:buNone/>
            </a:pPr>
            <a:r>
              <a:rPr lang="cs-CZ" dirty="0"/>
              <a:t>	3. zpracování za pomoci digitálních technologií (DT)</a:t>
            </a:r>
          </a:p>
          <a:p>
            <a:r>
              <a:rPr lang="cs-CZ" dirty="0"/>
              <a:t>Pro literární a výtvarnou část bylo možné si zvolit libovolný námět z celé oblasti IZS</a:t>
            </a:r>
          </a:p>
          <a:p>
            <a:r>
              <a:rPr lang="cs-CZ" dirty="0"/>
              <a:t>Pro oblast digitálních technologií bylo určeno téma: “historie a budoucnost hašení“</a:t>
            </a:r>
          </a:p>
        </p:txBody>
      </p:sp>
    </p:spTree>
    <p:extLst>
      <p:ext uri="{BB962C8B-B14F-4D97-AF65-F5344CB8AC3E}">
        <p14:creationId xmlns:p14="http://schemas.microsoft.com/office/powerpoint/2010/main" val="18755464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132" y="693332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výtvarné práce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M1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2.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jiří</a:t>
            </a:r>
            <a:r>
              <a:rPr lang="cs-CZ" b="1" dirty="0">
                <a:solidFill>
                  <a:schemeClr val="accent5"/>
                </a:solidFill>
              </a:rPr>
              <a:t> </a:t>
            </a:r>
            <a:r>
              <a:rPr lang="cs-CZ" b="1" dirty="0" err="1">
                <a:solidFill>
                  <a:schemeClr val="accent5"/>
                </a:solidFill>
              </a:rPr>
              <a:t>horn</a:t>
            </a:r>
            <a:br>
              <a:rPr lang="cs-CZ" dirty="0"/>
            </a:br>
            <a:br>
              <a:rPr lang="cs-CZ" dirty="0"/>
            </a:br>
            <a:r>
              <a:rPr lang="cs-CZ" dirty="0" err="1"/>
              <a:t>Mš</a:t>
            </a:r>
            <a:r>
              <a:rPr lang="cs-CZ" dirty="0"/>
              <a:t> na paloučku, </a:t>
            </a:r>
            <a:r>
              <a:rPr lang="cs-CZ" dirty="0" err="1"/>
              <a:t>horažďovice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5701" y="693332"/>
            <a:ext cx="6965804" cy="4864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2259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132" y="693332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výtvarné práce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M1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3.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chemeClr val="accent5"/>
                </a:solidFill>
              </a:rPr>
              <a:t>Václav </a:t>
            </a:r>
            <a:r>
              <a:rPr lang="cs-CZ" b="1" dirty="0" err="1">
                <a:solidFill>
                  <a:schemeClr val="accent5"/>
                </a:solidFill>
              </a:rPr>
              <a:t>matějka</a:t>
            </a:r>
            <a:br>
              <a:rPr lang="cs-CZ" dirty="0"/>
            </a:br>
            <a:br>
              <a:rPr lang="cs-CZ" dirty="0"/>
            </a:br>
            <a:r>
              <a:rPr lang="cs-CZ" dirty="0"/>
              <a:t>ZŠ a </a:t>
            </a:r>
            <a:r>
              <a:rPr lang="cs-CZ" dirty="0" err="1"/>
              <a:t>mŠ</a:t>
            </a:r>
            <a:r>
              <a:rPr lang="cs-CZ" dirty="0"/>
              <a:t> Hlavňovice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887" y="282184"/>
            <a:ext cx="7065285" cy="5037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0354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132" y="693332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výtvarné práce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M2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1.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chemeClr val="accent5"/>
                </a:solidFill>
              </a:rPr>
              <a:t>Berenika zemanová</a:t>
            </a:r>
            <a:br>
              <a:rPr lang="cs-CZ" dirty="0"/>
            </a:br>
            <a:br>
              <a:rPr lang="cs-CZ" dirty="0"/>
            </a:br>
            <a:r>
              <a:rPr lang="cs-CZ" dirty="0"/>
              <a:t>SDH Štěpánovice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5948" y="693332"/>
            <a:ext cx="6786052" cy="4559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8859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132" y="693332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výtvarné práce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M2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2.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rozálie</a:t>
            </a:r>
            <a:r>
              <a:rPr lang="cs-CZ" b="1" dirty="0">
                <a:solidFill>
                  <a:schemeClr val="accent5"/>
                </a:solidFill>
              </a:rPr>
              <a:t> </a:t>
            </a:r>
            <a:r>
              <a:rPr lang="cs-CZ" b="1" dirty="0" err="1">
                <a:solidFill>
                  <a:schemeClr val="accent5"/>
                </a:solidFill>
              </a:rPr>
              <a:t>tikvartová</a:t>
            </a:r>
            <a:br>
              <a:rPr lang="cs-CZ" dirty="0"/>
            </a:br>
            <a:br>
              <a:rPr lang="cs-CZ" dirty="0"/>
            </a:br>
            <a:r>
              <a:rPr lang="cs-CZ" dirty="0"/>
              <a:t>SDH malá víska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770" y="325485"/>
            <a:ext cx="6811041" cy="4811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9642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132" y="693332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výtvarné práce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M2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3.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emily</a:t>
            </a:r>
            <a:r>
              <a:rPr lang="cs-CZ" b="1" dirty="0">
                <a:solidFill>
                  <a:schemeClr val="accent5"/>
                </a:solidFill>
              </a:rPr>
              <a:t> </a:t>
            </a:r>
            <a:r>
              <a:rPr lang="cs-CZ" b="1" dirty="0" err="1">
                <a:solidFill>
                  <a:schemeClr val="accent5"/>
                </a:solidFill>
              </a:rPr>
              <a:t>miškovičová</a:t>
            </a:r>
            <a:br>
              <a:rPr lang="cs-CZ" dirty="0"/>
            </a:br>
            <a:br>
              <a:rPr lang="cs-CZ" dirty="0"/>
            </a:br>
            <a:r>
              <a:rPr lang="cs-CZ" dirty="0" err="1"/>
              <a:t>zš</a:t>
            </a:r>
            <a:r>
              <a:rPr lang="cs-CZ" dirty="0"/>
              <a:t> a </a:t>
            </a:r>
            <a:r>
              <a:rPr lang="cs-CZ" dirty="0" err="1"/>
              <a:t>mš</a:t>
            </a:r>
            <a:r>
              <a:rPr lang="cs-CZ" dirty="0"/>
              <a:t> </a:t>
            </a:r>
            <a:r>
              <a:rPr lang="cs-CZ" dirty="0" err="1"/>
              <a:t>nýrsko</a:t>
            </a:r>
            <a:br>
              <a:rPr lang="cs-CZ" dirty="0"/>
            </a:b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455" y="693332"/>
            <a:ext cx="6900979" cy="4785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4497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132" y="693332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výtvarné práce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ZŠ1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1.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sofie</a:t>
            </a:r>
            <a:r>
              <a:rPr lang="cs-CZ" b="1" dirty="0">
                <a:solidFill>
                  <a:schemeClr val="accent5"/>
                </a:solidFill>
              </a:rPr>
              <a:t> </a:t>
            </a:r>
            <a:r>
              <a:rPr lang="cs-CZ" b="1" dirty="0" err="1">
                <a:solidFill>
                  <a:schemeClr val="accent5"/>
                </a:solidFill>
              </a:rPr>
              <a:t>škoulová</a:t>
            </a:r>
            <a:br>
              <a:rPr lang="cs-CZ" dirty="0"/>
            </a:br>
            <a:br>
              <a:rPr lang="cs-CZ" dirty="0"/>
            </a:br>
            <a:r>
              <a:rPr lang="cs-CZ" dirty="0" err="1"/>
              <a:t>zš</a:t>
            </a:r>
            <a:r>
              <a:rPr lang="cs-CZ" dirty="0"/>
              <a:t> a </a:t>
            </a:r>
            <a:r>
              <a:rPr lang="cs-CZ" dirty="0" err="1"/>
              <a:t>mš</a:t>
            </a:r>
            <a:r>
              <a:rPr lang="cs-CZ" dirty="0"/>
              <a:t> </a:t>
            </a:r>
            <a:r>
              <a:rPr lang="cs-CZ" dirty="0" err="1"/>
              <a:t>hlavňovice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437" y="415636"/>
            <a:ext cx="6805594" cy="4871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74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132" y="693332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výtvarné práce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ZŠ1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2.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julie</a:t>
            </a:r>
            <a:r>
              <a:rPr lang="cs-CZ" b="1" dirty="0">
                <a:solidFill>
                  <a:schemeClr val="accent5"/>
                </a:solidFill>
              </a:rPr>
              <a:t> </a:t>
            </a:r>
            <a:r>
              <a:rPr lang="cs-CZ" b="1" dirty="0" err="1">
                <a:solidFill>
                  <a:schemeClr val="accent5"/>
                </a:solidFill>
              </a:rPr>
              <a:t>emma</a:t>
            </a:r>
            <a:r>
              <a:rPr lang="cs-CZ" b="1" dirty="0">
                <a:solidFill>
                  <a:schemeClr val="accent5"/>
                </a:solidFill>
              </a:rPr>
              <a:t> </a:t>
            </a:r>
            <a:br>
              <a:rPr lang="cs-CZ" b="1" dirty="0">
                <a:solidFill>
                  <a:schemeClr val="accent5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heřmanová</a:t>
            </a:r>
            <a:br>
              <a:rPr lang="cs-CZ" dirty="0"/>
            </a:br>
            <a:br>
              <a:rPr lang="cs-CZ" dirty="0"/>
            </a:br>
            <a:r>
              <a:rPr lang="cs-CZ" dirty="0" err="1"/>
              <a:t>sdh</a:t>
            </a:r>
            <a:r>
              <a:rPr lang="cs-CZ" dirty="0"/>
              <a:t> </a:t>
            </a:r>
            <a:r>
              <a:rPr lang="cs-CZ" dirty="0" err="1"/>
              <a:t>týnec</a:t>
            </a:r>
            <a:r>
              <a:rPr lang="cs-CZ" dirty="0"/>
              <a:t> u </a:t>
            </a:r>
            <a:r>
              <a:rPr lang="cs-CZ" dirty="0" err="1"/>
              <a:t>horažďovic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553" y="565264"/>
            <a:ext cx="7099405" cy="497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3867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132" y="693332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výtvarné práce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ZŠ1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3.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elen</a:t>
            </a:r>
            <a:r>
              <a:rPr lang="cs-CZ" b="1" dirty="0">
                <a:solidFill>
                  <a:schemeClr val="accent5"/>
                </a:solidFill>
              </a:rPr>
              <a:t> zahradníková</a:t>
            </a:r>
            <a:br>
              <a:rPr lang="cs-CZ" dirty="0"/>
            </a:br>
            <a:br>
              <a:rPr lang="cs-CZ" dirty="0"/>
            </a:br>
            <a:r>
              <a:rPr lang="cs-CZ" dirty="0"/>
              <a:t>SDH </a:t>
            </a:r>
            <a:r>
              <a:rPr lang="cs-CZ" dirty="0" err="1"/>
              <a:t>volšovy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334" y="348593"/>
            <a:ext cx="6577274" cy="4630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7346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132" y="693332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výtvarné práce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ZŠ2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1.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adéla</a:t>
            </a:r>
            <a:r>
              <a:rPr lang="cs-CZ" b="1" dirty="0">
                <a:solidFill>
                  <a:schemeClr val="accent5"/>
                </a:solidFill>
              </a:rPr>
              <a:t> </a:t>
            </a:r>
            <a:r>
              <a:rPr lang="cs-CZ" b="1" dirty="0" err="1">
                <a:solidFill>
                  <a:schemeClr val="accent5"/>
                </a:solidFill>
              </a:rPr>
              <a:t>mrňáková</a:t>
            </a:r>
            <a:br>
              <a:rPr lang="cs-CZ" dirty="0"/>
            </a:br>
            <a:br>
              <a:rPr lang="cs-CZ" dirty="0"/>
            </a:br>
            <a:r>
              <a:rPr lang="cs-CZ" dirty="0"/>
              <a:t>SDH klenová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099" y="598515"/>
            <a:ext cx="6980159" cy="4871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7345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132" y="693332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výtvarné práce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ZŠ2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2.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bára</a:t>
            </a:r>
            <a:r>
              <a:rPr lang="cs-CZ" b="1" dirty="0">
                <a:solidFill>
                  <a:schemeClr val="accent5"/>
                </a:solidFill>
              </a:rPr>
              <a:t> </a:t>
            </a:r>
            <a:r>
              <a:rPr lang="cs-CZ" b="1" dirty="0" err="1">
                <a:solidFill>
                  <a:schemeClr val="accent5"/>
                </a:solidFill>
              </a:rPr>
              <a:t>bešťáková</a:t>
            </a:r>
            <a:br>
              <a:rPr lang="cs-CZ" dirty="0"/>
            </a:br>
            <a:br>
              <a:rPr lang="cs-CZ" dirty="0"/>
            </a:br>
            <a:r>
              <a:rPr lang="cs-CZ" dirty="0" err="1"/>
              <a:t>sdh</a:t>
            </a:r>
            <a:r>
              <a:rPr lang="cs-CZ" dirty="0"/>
              <a:t> </a:t>
            </a:r>
            <a:r>
              <a:rPr lang="cs-CZ" dirty="0" err="1"/>
              <a:t>plánice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638" y="572255"/>
            <a:ext cx="6798101" cy="483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041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74" y="618517"/>
            <a:ext cx="5851384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výtvarné práce 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K1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1.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tomáš</a:t>
            </a:r>
            <a:r>
              <a:rPr lang="cs-CZ" b="1" dirty="0">
                <a:solidFill>
                  <a:schemeClr val="accent5"/>
                </a:solidFill>
              </a:rPr>
              <a:t> škvára</a:t>
            </a:r>
            <a:br>
              <a:rPr lang="cs-CZ" dirty="0"/>
            </a:br>
            <a:br>
              <a:rPr lang="cs-CZ" dirty="0"/>
            </a:br>
            <a:r>
              <a:rPr lang="cs-CZ" dirty="0" err="1"/>
              <a:t>zš</a:t>
            </a:r>
            <a:r>
              <a:rPr lang="cs-CZ" dirty="0"/>
              <a:t> </a:t>
            </a:r>
            <a:r>
              <a:rPr lang="cs-CZ" dirty="0" err="1"/>
              <a:t>horažďovice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200" y="714894"/>
            <a:ext cx="6154423" cy="433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25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132" y="693332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výtvarné práce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ZŠ2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3.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pavel</a:t>
            </a:r>
            <a:r>
              <a:rPr lang="cs-CZ" b="1" dirty="0">
                <a:solidFill>
                  <a:schemeClr val="accent5"/>
                </a:solidFill>
              </a:rPr>
              <a:t> </a:t>
            </a:r>
            <a:r>
              <a:rPr lang="cs-CZ" b="1" dirty="0" err="1">
                <a:solidFill>
                  <a:schemeClr val="accent5"/>
                </a:solidFill>
              </a:rPr>
              <a:t>hošťálek</a:t>
            </a:r>
            <a:br>
              <a:rPr lang="cs-CZ" dirty="0"/>
            </a:br>
            <a:br>
              <a:rPr lang="cs-CZ" dirty="0"/>
            </a:br>
            <a:r>
              <a:rPr lang="cs-CZ" dirty="0" err="1"/>
              <a:t>sdh</a:t>
            </a:r>
            <a:r>
              <a:rPr lang="cs-CZ" dirty="0"/>
              <a:t> </a:t>
            </a:r>
            <a:r>
              <a:rPr lang="cs-CZ" dirty="0" err="1"/>
              <a:t>plánice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072" y="831271"/>
            <a:ext cx="6841983" cy="481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0149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132" y="693332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výtvarné práce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ZŠ3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1.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doubravka</a:t>
            </a:r>
            <a:r>
              <a:rPr lang="cs-CZ" b="1" dirty="0">
                <a:solidFill>
                  <a:schemeClr val="accent5"/>
                </a:solidFill>
              </a:rPr>
              <a:t> </a:t>
            </a:r>
            <a:r>
              <a:rPr lang="cs-CZ" b="1" dirty="0" err="1">
                <a:solidFill>
                  <a:schemeClr val="accent5"/>
                </a:solidFill>
              </a:rPr>
              <a:t>pavlásková</a:t>
            </a:r>
            <a:br>
              <a:rPr lang="cs-CZ" dirty="0"/>
            </a:br>
            <a:br>
              <a:rPr lang="cs-CZ" dirty="0"/>
            </a:br>
            <a:r>
              <a:rPr lang="cs-CZ" dirty="0" err="1"/>
              <a:t>Zš</a:t>
            </a:r>
            <a:r>
              <a:rPr lang="cs-CZ" dirty="0"/>
              <a:t> a </a:t>
            </a:r>
            <a:r>
              <a:rPr lang="cs-CZ" dirty="0" err="1"/>
              <a:t>mš</a:t>
            </a:r>
            <a:r>
              <a:rPr lang="cs-CZ" dirty="0"/>
              <a:t> </a:t>
            </a:r>
            <a:r>
              <a:rPr lang="cs-CZ" dirty="0" err="1"/>
              <a:t>strážov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0596" y="136156"/>
            <a:ext cx="6246457" cy="434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0249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132" y="693332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výtvarné práce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ZŠ3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2.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izabela</a:t>
            </a:r>
            <a:r>
              <a:rPr lang="cs-CZ" b="1" dirty="0">
                <a:solidFill>
                  <a:schemeClr val="accent5"/>
                </a:solidFill>
              </a:rPr>
              <a:t> </a:t>
            </a:r>
            <a:r>
              <a:rPr lang="cs-CZ" b="1" dirty="0" err="1">
                <a:solidFill>
                  <a:schemeClr val="accent5"/>
                </a:solidFill>
              </a:rPr>
              <a:t>jandová</a:t>
            </a:r>
            <a:br>
              <a:rPr lang="cs-CZ" dirty="0"/>
            </a:br>
            <a:br>
              <a:rPr lang="cs-CZ" dirty="0"/>
            </a:br>
            <a:r>
              <a:rPr lang="cs-CZ" dirty="0"/>
              <a:t>ZŠ a MŠ </a:t>
            </a:r>
            <a:r>
              <a:rPr lang="cs-CZ" dirty="0" err="1"/>
              <a:t>strážov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261" y="66502"/>
            <a:ext cx="4699100" cy="671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9889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132" y="693332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výtvarné práce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ZŠ3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3.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dora</a:t>
            </a:r>
            <a:r>
              <a:rPr lang="cs-CZ" b="1" dirty="0">
                <a:solidFill>
                  <a:schemeClr val="accent5"/>
                </a:solidFill>
              </a:rPr>
              <a:t> </a:t>
            </a:r>
            <a:r>
              <a:rPr lang="cs-CZ" b="1" dirty="0" err="1">
                <a:solidFill>
                  <a:schemeClr val="accent5"/>
                </a:solidFill>
              </a:rPr>
              <a:t>ducháčková</a:t>
            </a:r>
            <a:br>
              <a:rPr lang="cs-CZ" dirty="0"/>
            </a:br>
            <a:br>
              <a:rPr lang="cs-CZ" dirty="0"/>
            </a:br>
            <a:r>
              <a:rPr lang="cs-CZ" dirty="0"/>
              <a:t>ZŠ a MŠ </a:t>
            </a:r>
            <a:r>
              <a:rPr lang="cs-CZ" dirty="0" err="1"/>
              <a:t>strážov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8335" y="304024"/>
            <a:ext cx="6563639" cy="464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5952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132" y="693332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výtvarné práce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ZŠ4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1.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chemeClr val="accent5"/>
                </a:solidFill>
              </a:rPr>
              <a:t>Miroslava </a:t>
            </a:r>
            <a:r>
              <a:rPr lang="cs-CZ" b="1" dirty="0" err="1">
                <a:solidFill>
                  <a:schemeClr val="accent5"/>
                </a:solidFill>
              </a:rPr>
              <a:t>dvořáková</a:t>
            </a:r>
            <a:br>
              <a:rPr lang="cs-CZ" dirty="0"/>
            </a:br>
            <a:br>
              <a:rPr lang="cs-CZ" dirty="0"/>
            </a:br>
            <a:r>
              <a:rPr lang="cs-CZ" dirty="0" err="1"/>
              <a:t>zš</a:t>
            </a:r>
            <a:r>
              <a:rPr lang="cs-CZ" dirty="0"/>
              <a:t> a </a:t>
            </a:r>
            <a:r>
              <a:rPr lang="cs-CZ" dirty="0" err="1"/>
              <a:t>mš</a:t>
            </a:r>
            <a:r>
              <a:rPr lang="cs-CZ" dirty="0"/>
              <a:t> </a:t>
            </a:r>
            <a:r>
              <a:rPr lang="cs-CZ" dirty="0" err="1"/>
              <a:t>strážov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218" y="446597"/>
            <a:ext cx="6318147" cy="444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4293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132" y="693332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výtvarné práce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ZŠ4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2.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terezie</a:t>
            </a:r>
            <a:r>
              <a:rPr lang="cs-CZ" b="1" dirty="0">
                <a:solidFill>
                  <a:schemeClr val="accent5"/>
                </a:solidFill>
              </a:rPr>
              <a:t> </a:t>
            </a:r>
            <a:r>
              <a:rPr lang="cs-CZ" b="1" dirty="0" err="1">
                <a:solidFill>
                  <a:schemeClr val="accent5"/>
                </a:solidFill>
              </a:rPr>
              <a:t>pavlásková</a:t>
            </a:r>
            <a:br>
              <a:rPr lang="cs-CZ" dirty="0"/>
            </a:br>
            <a:br>
              <a:rPr lang="cs-CZ" dirty="0"/>
            </a:br>
            <a:r>
              <a:rPr lang="cs-CZ" dirty="0" err="1"/>
              <a:t>zš</a:t>
            </a:r>
            <a:r>
              <a:rPr lang="cs-CZ" dirty="0"/>
              <a:t> a </a:t>
            </a:r>
            <a:r>
              <a:rPr lang="cs-CZ" dirty="0" err="1"/>
              <a:t>mš</a:t>
            </a:r>
            <a:r>
              <a:rPr lang="cs-CZ" dirty="0"/>
              <a:t> </a:t>
            </a:r>
            <a:r>
              <a:rPr lang="cs-CZ" dirty="0" err="1"/>
              <a:t>strážov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442" y="532012"/>
            <a:ext cx="6813730" cy="4746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1272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132" y="693332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výtvarné práce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ZŠ4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3.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lucie</a:t>
            </a:r>
            <a:r>
              <a:rPr lang="cs-CZ" b="1" dirty="0">
                <a:solidFill>
                  <a:schemeClr val="accent5"/>
                </a:solidFill>
              </a:rPr>
              <a:t> </a:t>
            </a:r>
            <a:r>
              <a:rPr lang="cs-CZ" b="1" dirty="0" err="1">
                <a:solidFill>
                  <a:schemeClr val="accent5"/>
                </a:solidFill>
              </a:rPr>
              <a:t>smáhová</a:t>
            </a:r>
            <a:br>
              <a:rPr lang="cs-CZ" dirty="0"/>
            </a:br>
            <a:br>
              <a:rPr lang="cs-CZ" dirty="0"/>
            </a:br>
            <a:r>
              <a:rPr lang="cs-CZ" dirty="0" err="1"/>
              <a:t>sdh</a:t>
            </a:r>
            <a:r>
              <a:rPr lang="cs-CZ" dirty="0"/>
              <a:t> </a:t>
            </a:r>
            <a:r>
              <a:rPr lang="cs-CZ" dirty="0" err="1"/>
              <a:t>bystřice</a:t>
            </a:r>
            <a:r>
              <a:rPr lang="cs-CZ" dirty="0"/>
              <a:t> nad </a:t>
            </a:r>
            <a:r>
              <a:rPr lang="cs-CZ" dirty="0" err="1"/>
              <a:t>úhlavou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2205" y="0"/>
            <a:ext cx="470262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8023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56705" y="618517"/>
            <a:ext cx="6108453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digitální technologie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dt1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1.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erika</a:t>
            </a:r>
            <a:r>
              <a:rPr lang="cs-CZ" b="1" dirty="0">
                <a:solidFill>
                  <a:schemeClr val="accent5"/>
                </a:solidFill>
              </a:rPr>
              <a:t> </a:t>
            </a:r>
            <a:r>
              <a:rPr lang="cs-CZ" b="1" dirty="0" err="1">
                <a:solidFill>
                  <a:schemeClr val="accent5"/>
                </a:solidFill>
              </a:rPr>
              <a:t>bratasjuk</a:t>
            </a:r>
            <a:br>
              <a:rPr lang="cs-CZ" dirty="0"/>
            </a:br>
            <a:br>
              <a:rPr lang="cs-CZ" dirty="0"/>
            </a:br>
            <a:r>
              <a:rPr lang="cs-CZ" dirty="0"/>
              <a:t>SDH Štěpánovice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9212" y="2492123"/>
            <a:ext cx="6382788" cy="358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80383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76" y="618517"/>
            <a:ext cx="5851382" cy="5931912"/>
          </a:xfrm>
        </p:spPr>
        <p:txBody>
          <a:bodyPr>
            <a:normAutofit/>
          </a:bodyPr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digitální technologie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dt2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1.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chemeClr val="accent5"/>
                </a:solidFill>
              </a:rPr>
              <a:t>kolektiv </a:t>
            </a:r>
            <a:r>
              <a:rPr lang="cs-CZ" b="1" dirty="0" err="1">
                <a:solidFill>
                  <a:schemeClr val="accent5"/>
                </a:solidFill>
              </a:rPr>
              <a:t>sdh</a:t>
            </a:r>
            <a:r>
              <a:rPr lang="cs-CZ" b="1" dirty="0">
                <a:solidFill>
                  <a:schemeClr val="accent5"/>
                </a:solidFill>
              </a:rPr>
              <a:t> </a:t>
            </a:r>
            <a:r>
              <a:rPr lang="cs-CZ" b="1" dirty="0" err="1">
                <a:solidFill>
                  <a:schemeClr val="accent5"/>
                </a:solidFill>
              </a:rPr>
              <a:t>klatovy</a:t>
            </a:r>
            <a:br>
              <a:rPr lang="cs-CZ" b="1" dirty="0">
                <a:solidFill>
                  <a:schemeClr val="accent5"/>
                </a:solidFill>
              </a:rPr>
            </a:br>
            <a:br>
              <a:rPr lang="cs-CZ" b="1" dirty="0">
                <a:solidFill>
                  <a:schemeClr val="accent5"/>
                </a:solidFill>
              </a:rPr>
            </a:br>
            <a:r>
              <a:rPr lang="cs-CZ" sz="2000" b="1" dirty="0">
                <a:solidFill>
                  <a:schemeClr val="tx2">
                    <a:lumMod val="75000"/>
                  </a:schemeClr>
                </a:solidFill>
              </a:rPr>
              <a:t>Bára Gruberová, Markéta Michlová, </a:t>
            </a:r>
            <a:br>
              <a:rPr lang="cs-CZ" sz="20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b="1" dirty="0">
                <a:solidFill>
                  <a:schemeClr val="tx2">
                    <a:lumMod val="75000"/>
                  </a:schemeClr>
                </a:solidFill>
              </a:rPr>
              <a:t>Jan Pavel Toman, Nikola Tomanová, </a:t>
            </a:r>
            <a:br>
              <a:rPr lang="cs-CZ" sz="20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cs-CZ" sz="2000" b="1" dirty="0">
                <a:solidFill>
                  <a:schemeClr val="tx2">
                    <a:lumMod val="75000"/>
                  </a:schemeClr>
                </a:solidFill>
              </a:rPr>
              <a:t>Jakub Diviš</a:t>
            </a:r>
            <a:br>
              <a:rPr lang="cs-CZ" sz="2000" b="1" dirty="0">
                <a:solidFill>
                  <a:schemeClr val="tx2">
                    <a:lumMod val="75000"/>
                  </a:schemeClr>
                </a:solidFill>
              </a:rPr>
            </a:br>
            <a:endParaRPr lang="cs-CZ" sz="20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7872152" y="2367092"/>
            <a:ext cx="3405447" cy="3424107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050" y="1022199"/>
            <a:ext cx="5533505" cy="3115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46879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97397" y="3935295"/>
            <a:ext cx="10364451" cy="1596177"/>
          </a:xfrm>
        </p:spPr>
        <p:txBody>
          <a:bodyPr/>
          <a:lstStyle/>
          <a:p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Gratulujeme všem oceněným a děkujeme za účast v soutěži.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/>
          <a:srcRect l="-862" r="-862"/>
          <a:stretch/>
        </p:blipFill>
        <p:spPr>
          <a:xfrm>
            <a:off x="2356701" y="564819"/>
            <a:ext cx="7510886" cy="3152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6382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74" y="618517"/>
            <a:ext cx="5851384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výtvarné práce 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K1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2.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denisa</a:t>
            </a:r>
            <a:r>
              <a:rPr lang="cs-CZ" b="1" dirty="0">
                <a:solidFill>
                  <a:schemeClr val="accent5"/>
                </a:solidFill>
              </a:rPr>
              <a:t> škvárová</a:t>
            </a:r>
            <a:br>
              <a:rPr lang="cs-CZ" dirty="0"/>
            </a:br>
            <a:br>
              <a:rPr lang="cs-CZ" dirty="0"/>
            </a:br>
            <a:r>
              <a:rPr lang="cs-CZ" dirty="0" err="1"/>
              <a:t>zš</a:t>
            </a:r>
            <a:r>
              <a:rPr lang="cs-CZ" dirty="0"/>
              <a:t> </a:t>
            </a:r>
            <a:r>
              <a:rPr lang="cs-CZ" dirty="0" err="1"/>
              <a:t>horažďovice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090" y="174568"/>
            <a:ext cx="4665013" cy="6575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680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74" y="618517"/>
            <a:ext cx="5851384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výtvarné práce 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K1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3.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nikolas</a:t>
            </a:r>
            <a:r>
              <a:rPr lang="cs-CZ" b="1" dirty="0">
                <a:solidFill>
                  <a:schemeClr val="accent5"/>
                </a:solidFill>
              </a:rPr>
              <a:t> červeňák</a:t>
            </a:r>
            <a:br>
              <a:rPr lang="cs-CZ" dirty="0"/>
            </a:br>
            <a:br>
              <a:rPr lang="cs-CZ" dirty="0"/>
            </a:br>
            <a:r>
              <a:rPr lang="cs-CZ" dirty="0" err="1"/>
              <a:t>zš</a:t>
            </a:r>
            <a:r>
              <a:rPr lang="cs-CZ" dirty="0"/>
              <a:t> </a:t>
            </a:r>
            <a:r>
              <a:rPr lang="cs-CZ" dirty="0" err="1"/>
              <a:t>horažďovice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3723" y="307614"/>
            <a:ext cx="6270286" cy="4405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63617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74" y="618517"/>
            <a:ext cx="5851384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výtvarné práce 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K2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1.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chemeClr val="accent5"/>
                </a:solidFill>
              </a:rPr>
              <a:t>Petra </a:t>
            </a:r>
            <a:r>
              <a:rPr lang="cs-CZ" b="1" dirty="0" err="1">
                <a:solidFill>
                  <a:schemeClr val="accent5"/>
                </a:solidFill>
              </a:rPr>
              <a:t>janochová</a:t>
            </a:r>
            <a:br>
              <a:rPr lang="cs-CZ" dirty="0"/>
            </a:br>
            <a:br>
              <a:rPr lang="cs-CZ" dirty="0"/>
            </a:br>
            <a:r>
              <a:rPr lang="cs-CZ" dirty="0" err="1"/>
              <a:t>zš</a:t>
            </a:r>
            <a:r>
              <a:rPr lang="cs-CZ" dirty="0"/>
              <a:t> </a:t>
            </a:r>
            <a:r>
              <a:rPr lang="cs-CZ" dirty="0" err="1"/>
              <a:t>horažďovice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785" y="520197"/>
            <a:ext cx="6197325" cy="436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3213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74" y="618517"/>
            <a:ext cx="5851384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výtvarné práce 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K2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2.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vanesa</a:t>
            </a:r>
            <a:r>
              <a:rPr lang="cs-CZ" b="1" dirty="0">
                <a:solidFill>
                  <a:schemeClr val="accent5"/>
                </a:solidFill>
              </a:rPr>
              <a:t> </a:t>
            </a:r>
            <a:r>
              <a:rPr lang="cs-CZ" b="1" dirty="0" err="1">
                <a:solidFill>
                  <a:schemeClr val="accent5"/>
                </a:solidFill>
              </a:rPr>
              <a:t>ferencová</a:t>
            </a:r>
            <a:br>
              <a:rPr lang="cs-CZ" dirty="0"/>
            </a:br>
            <a:br>
              <a:rPr lang="cs-CZ" dirty="0"/>
            </a:br>
            <a:r>
              <a:rPr lang="cs-CZ" dirty="0" err="1"/>
              <a:t>zš</a:t>
            </a:r>
            <a:r>
              <a:rPr lang="cs-CZ" dirty="0"/>
              <a:t> </a:t>
            </a:r>
            <a:r>
              <a:rPr lang="cs-CZ" dirty="0" err="1"/>
              <a:t>horažďovice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1766" y="199505"/>
            <a:ext cx="4635170" cy="6525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865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74" y="618517"/>
            <a:ext cx="5851384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výtvarné práce 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K2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3.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nikola</a:t>
            </a:r>
            <a:r>
              <a:rPr lang="cs-CZ" b="1" dirty="0">
                <a:solidFill>
                  <a:schemeClr val="accent5"/>
                </a:solidFill>
              </a:rPr>
              <a:t> </a:t>
            </a:r>
            <a:r>
              <a:rPr lang="cs-CZ" b="1" dirty="0" err="1">
                <a:solidFill>
                  <a:schemeClr val="accent5"/>
                </a:solidFill>
              </a:rPr>
              <a:t>havlíková</a:t>
            </a:r>
            <a:br>
              <a:rPr lang="cs-CZ" dirty="0"/>
            </a:br>
            <a:br>
              <a:rPr lang="cs-CZ" dirty="0"/>
            </a:br>
            <a:r>
              <a:rPr lang="cs-CZ" dirty="0" err="1"/>
              <a:t>zš</a:t>
            </a:r>
            <a:r>
              <a:rPr lang="cs-CZ" dirty="0"/>
              <a:t> </a:t>
            </a:r>
            <a:r>
              <a:rPr lang="cs-CZ" dirty="0" err="1"/>
              <a:t>horažďovice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428" y="116377"/>
            <a:ext cx="4640089" cy="6616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7424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76" y="618517"/>
            <a:ext cx="5851382" cy="5931912"/>
          </a:xfrm>
        </p:spPr>
        <p:txBody>
          <a:bodyPr/>
          <a:lstStyle/>
          <a:p>
            <a:r>
              <a:rPr lang="cs-CZ" dirty="0"/>
              <a:t>okresní kolo </a:t>
            </a:r>
            <a:br>
              <a:rPr lang="cs-CZ" dirty="0"/>
            </a:br>
            <a:r>
              <a:rPr lang="cs-CZ" dirty="0"/>
              <a:t>Literární práce </a:t>
            </a:r>
            <a:br>
              <a:rPr lang="cs-CZ" dirty="0"/>
            </a:br>
            <a:br>
              <a:rPr lang="cs-CZ" dirty="0"/>
            </a:br>
            <a:r>
              <a:rPr lang="cs-CZ" dirty="0"/>
              <a:t>kategorie L1</a:t>
            </a:r>
            <a:br>
              <a:rPr lang="cs-CZ" dirty="0"/>
            </a:br>
            <a:br>
              <a:rPr lang="cs-CZ" dirty="0"/>
            </a:br>
            <a:r>
              <a:rPr lang="cs-CZ" dirty="0">
                <a:solidFill>
                  <a:srgbClr val="FF0000"/>
                </a:solidFill>
              </a:rPr>
              <a:t>1. místo 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b="1" dirty="0" err="1">
                <a:solidFill>
                  <a:schemeClr val="accent5"/>
                </a:solidFill>
              </a:rPr>
              <a:t>julie</a:t>
            </a:r>
            <a:r>
              <a:rPr lang="cs-CZ" b="1" dirty="0">
                <a:solidFill>
                  <a:schemeClr val="accent5"/>
                </a:solidFill>
              </a:rPr>
              <a:t> </a:t>
            </a:r>
            <a:r>
              <a:rPr lang="cs-CZ" b="1" dirty="0" err="1">
                <a:solidFill>
                  <a:schemeClr val="accent5"/>
                </a:solidFill>
              </a:rPr>
              <a:t>smáhová</a:t>
            </a:r>
            <a:r>
              <a:rPr lang="cs-CZ" b="1" dirty="0">
                <a:solidFill>
                  <a:schemeClr val="accent5"/>
                </a:solidFill>
              </a:rPr>
              <a:t> </a:t>
            </a:r>
            <a:br>
              <a:rPr lang="cs-CZ" dirty="0"/>
            </a:br>
            <a:br>
              <a:rPr lang="cs-CZ" dirty="0"/>
            </a:br>
            <a:r>
              <a:rPr lang="cs-CZ" dirty="0"/>
              <a:t>SDH </a:t>
            </a:r>
            <a:r>
              <a:rPr lang="cs-CZ" dirty="0" err="1"/>
              <a:t>bystřice</a:t>
            </a:r>
            <a:r>
              <a:rPr lang="cs-CZ" dirty="0"/>
              <a:t> nad </a:t>
            </a:r>
            <a:r>
              <a:rPr lang="cs-CZ" dirty="0" err="1"/>
              <a:t>úhlavou</a:t>
            </a: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744" y="172971"/>
            <a:ext cx="4432633" cy="6685029"/>
          </a:xfrm>
        </p:spPr>
      </p:pic>
    </p:spTree>
    <p:extLst>
      <p:ext uri="{BB962C8B-B14F-4D97-AF65-F5344CB8AC3E}">
        <p14:creationId xmlns:p14="http://schemas.microsoft.com/office/powerpoint/2010/main" val="2568749341"/>
      </p:ext>
    </p:extLst>
  </p:cSld>
  <p:clrMapOvr>
    <a:masterClrMapping/>
  </p:clrMapOvr>
</p:sld>
</file>

<file path=ppt/theme/theme1.xml><?xml version="1.0" encoding="utf-8"?>
<a:theme xmlns:a="http://schemas.openxmlformats.org/drawingml/2006/main" name="Kapk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Kapka</Template>
  <TotalTime>653</TotalTime>
  <Words>954</Words>
  <Application>Microsoft Office PowerPoint</Application>
  <PresentationFormat>Širokoúhlá obrazovka</PresentationFormat>
  <Paragraphs>48</Paragraphs>
  <Slides>39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2" baseType="lpstr">
      <vt:lpstr>Arial</vt:lpstr>
      <vt:lpstr>Tw Cen MT</vt:lpstr>
      <vt:lpstr>Kapka</vt:lpstr>
      <vt:lpstr>Vyhodnocení 51. ročníku soutěže   požární ochrana očima dětí a mládeže pro rok 2025</vt:lpstr>
      <vt:lpstr>požární ochrana očima dětí a mládeže  pro rok 2025</vt:lpstr>
      <vt:lpstr>okresní kolo  výtvarné práce   kategorie K1  1. místo  tomáš škvára  zš horažďovice</vt:lpstr>
      <vt:lpstr>okresní kolo  výtvarné práce   kategorie K1  2. místo  denisa škvárová  zš horažďovice</vt:lpstr>
      <vt:lpstr>okresní kolo  výtvarné práce   kategorie K1  3. místo  nikolas červeňák  zš horažďovice</vt:lpstr>
      <vt:lpstr>okresní kolo  výtvarné práce   kategorie K2  1. místo  Petra janochová  zš horažďovice</vt:lpstr>
      <vt:lpstr>okresní kolo  výtvarné práce   kategorie K2  2. místo  vanesa ferencová  zš horažďovice</vt:lpstr>
      <vt:lpstr>okresní kolo  výtvarné práce   kategorie K2  3. místo  nikola havlíková  zš horažďovice</vt:lpstr>
      <vt:lpstr>okresní kolo  Literární práce   kategorie L1  1. místo  julie smáhová   SDH bystřice nad úhlavou</vt:lpstr>
      <vt:lpstr>okresní kolo  Literární práce   kategorie L1  2. místo  Žofie tomanová  SDH dešenice</vt:lpstr>
      <vt:lpstr>okresní kolo  Literární práce   kategorie L1  3. místo  vincent přerost  SDH Týnec u horažďovic</vt:lpstr>
      <vt:lpstr>okresní kolo  Literární práce   kategorie L2  1. místo  elena přerostová  SDH Týnec u horažďovic</vt:lpstr>
      <vt:lpstr>Okresní kolo  Literární práce   kategorie L2  2. místo  eliška Caroline Heřmanová  SDH Týnec u horažďovic</vt:lpstr>
      <vt:lpstr>okresní kolo  Literární práce   kategorie L2  3. místo  Laura olšanová  SDH Štěpánovice</vt:lpstr>
      <vt:lpstr>okresní kolo  Literární práce   kategorie L3  1. místo  lucie smáhová  SDH bystřice nad úhlavou</vt:lpstr>
      <vt:lpstr>okresní kolo  Literární práce   kategorie L3  2. místo  petr frýzek  SDH Týnec u horažďovic</vt:lpstr>
      <vt:lpstr>okresní kolo  Literární práce   kategorie L3  3. místo  petr uhlík  SDH Týnec u horažďovic</vt:lpstr>
      <vt:lpstr>okresní kolo  Literární práce   kategorie L4  1. místo  jiří frýzek  SDH Týnec u horažďovic</vt:lpstr>
      <vt:lpstr>okresní kolo  výtvarné práce  kategorie m1  1. místo  isabela chalupská  ZŠ a MŠ Hlavňovice</vt:lpstr>
      <vt:lpstr>okresní kolo  výtvarné práce  kategorie M1  2. místo  jiří horn  Mš na paloučku, horažďovice</vt:lpstr>
      <vt:lpstr>okresní kolo  výtvarné práce  kategorie M1  3. místo  Václav matějka  ZŠ a mŠ Hlavňovice</vt:lpstr>
      <vt:lpstr>okresní kolo  výtvarné práce  kategorie M2  1. místo  Berenika zemanová  SDH Štěpánovice</vt:lpstr>
      <vt:lpstr>okresní kolo  výtvarné práce  kategorie M2  2. místo  rozálie tikvartová  SDH malá víska</vt:lpstr>
      <vt:lpstr>okresní kolo  výtvarné práce  kategorie M2  3. místo  emily miškovičová  zš a mš nýrsko </vt:lpstr>
      <vt:lpstr>okresní kolo  výtvarné práce  kategorie ZŠ1  1. místo  sofie škoulová  zš a mš hlavňovice</vt:lpstr>
      <vt:lpstr>okresní kolo  výtvarné práce  kategorie ZŠ1  2. místo  julie emma  heřmanová  sdh týnec u horažďovic</vt:lpstr>
      <vt:lpstr>okresní kolo  výtvarné práce  kategorie ZŠ1  3. místo  elen zahradníková  SDH volšovy</vt:lpstr>
      <vt:lpstr>okresní kolo  výtvarné práce  kategorie ZŠ2  1. místo  adéla mrňáková  SDH klenová</vt:lpstr>
      <vt:lpstr>okresní kolo  výtvarné práce  kategorie ZŠ2  2. místo  bára bešťáková  sdh plánice</vt:lpstr>
      <vt:lpstr>okresní kolo  výtvarné práce  kategorie ZŠ2  3. místo  pavel hošťálek  sdh plánice</vt:lpstr>
      <vt:lpstr>okresní kolo  výtvarné práce  kategorie ZŠ3  1. místo  doubravka pavlásková  Zš a mš strážov</vt:lpstr>
      <vt:lpstr>okresní kolo  výtvarné práce  kategorie ZŠ3  2. místo  izabela jandová  ZŠ a MŠ strážov</vt:lpstr>
      <vt:lpstr>okresní kolo  výtvarné práce  kategorie ZŠ3  3. místo  dora ducháčková  ZŠ a MŠ strážov</vt:lpstr>
      <vt:lpstr>okresní kolo  výtvarné práce  kategorie ZŠ4  1. místo  Miroslava dvořáková  zš a mš strážov</vt:lpstr>
      <vt:lpstr>okresní kolo  výtvarné práce  kategorie ZŠ4  2. místo  terezie pavlásková  zš a mš strážov</vt:lpstr>
      <vt:lpstr>okresní kolo  výtvarné práce  kategorie ZŠ4  3. místo  lucie smáhová  sdh bystřice nad úhlavou</vt:lpstr>
      <vt:lpstr>Okresní kolo  digitální technologie  kategorie dt1  1. místo  erika bratasjuk  SDH Štěpánovice</vt:lpstr>
      <vt:lpstr>okresní kolo  digitální technologie  kategorie dt2  1. místo  kolektiv sdh klatovy  Bára Gruberová, Markéta Michlová,  Jan Pavel Toman, Nikola Tomanová,  Jakub Diviš </vt:lpstr>
      <vt:lpstr>Gratulujeme všem oceněným a děkujeme za účast v soutěži.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Vyhodnocení po očima dětí a mládeže - 2024</dc:title>
  <dc:creator>Trusková Ivana, Ing.</dc:creator>
  <cp:lastModifiedBy>Jiřina Janečková</cp:lastModifiedBy>
  <cp:revision>83</cp:revision>
  <dcterms:created xsi:type="dcterms:W3CDTF">2024-05-06T08:50:05Z</dcterms:created>
  <dcterms:modified xsi:type="dcterms:W3CDTF">2025-04-09T05:17:20Z</dcterms:modified>
</cp:coreProperties>
</file>