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314" r:id="rId4"/>
    <p:sldId id="315" r:id="rId5"/>
    <p:sldId id="316" r:id="rId6"/>
    <p:sldId id="317" r:id="rId7"/>
    <p:sldId id="318" r:id="rId8"/>
    <p:sldId id="319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312" r:id="rId18"/>
    <p:sldId id="313" r:id="rId19"/>
    <p:sldId id="284" r:id="rId20"/>
    <p:sldId id="293" r:id="rId21"/>
    <p:sldId id="294" r:id="rId22"/>
    <p:sldId id="295" r:id="rId23"/>
    <p:sldId id="297" r:id="rId24"/>
    <p:sldId id="298" r:id="rId25"/>
    <p:sldId id="299" r:id="rId26"/>
    <p:sldId id="301" r:id="rId27"/>
    <p:sldId id="30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257" r:id="rId38"/>
    <p:sldId id="259" r:id="rId39"/>
    <p:sldId id="31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487" y="4454153"/>
            <a:ext cx="3039885" cy="240384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1519" y="407325"/>
            <a:ext cx="10798233" cy="3200399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Vyhodnocení 51. ročníku soutěže </a:t>
            </a:r>
            <a:br>
              <a:rPr lang="cs-CZ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cs-CZ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požární ochrana očima dětí a mládeže pro rok 2025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2556164"/>
          </a:xfrm>
        </p:spPr>
        <p:txBody>
          <a:bodyPr/>
          <a:lstStyle/>
          <a:p>
            <a:r>
              <a:rPr lang="cs-CZ" sz="3600" dirty="0">
                <a:solidFill>
                  <a:srgbClr val="FF0000"/>
                </a:solidFill>
              </a:rPr>
              <a:t>Okresní sdružení hasičů </a:t>
            </a:r>
            <a:r>
              <a:rPr lang="cs-CZ" sz="3600" dirty="0" err="1">
                <a:solidFill>
                  <a:srgbClr val="FF0000"/>
                </a:solidFill>
              </a:rPr>
              <a:t>klatovy</a:t>
            </a:r>
            <a:endParaRPr lang="cs-CZ" sz="3600" dirty="0">
              <a:solidFill>
                <a:srgbClr val="FF0000"/>
              </a:solidFill>
            </a:endParaRPr>
          </a:p>
          <a:p>
            <a:r>
              <a:rPr lang="cs-CZ" sz="5400" b="1" dirty="0">
                <a:solidFill>
                  <a:srgbClr val="FF0000"/>
                </a:solidFill>
              </a:rPr>
              <a:t>8. 4. 2025</a:t>
            </a:r>
          </a:p>
        </p:txBody>
      </p:sp>
    </p:spTree>
    <p:extLst>
      <p:ext uri="{BB962C8B-B14F-4D97-AF65-F5344CB8AC3E}">
        <p14:creationId xmlns:p14="http://schemas.microsoft.com/office/powerpoint/2010/main" val="46064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Žofie </a:t>
            </a:r>
            <a:r>
              <a:rPr lang="cs-CZ" b="1" dirty="0" err="1">
                <a:solidFill>
                  <a:schemeClr val="accent5"/>
                </a:solidFill>
              </a:rPr>
              <a:t>tomanová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</a:t>
            </a:r>
            <a:r>
              <a:rPr lang="cs-CZ" dirty="0" err="1"/>
              <a:t>dešenice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52" y="160236"/>
            <a:ext cx="4388146" cy="6684098"/>
          </a:xfrm>
        </p:spPr>
      </p:pic>
    </p:spTree>
    <p:extLst>
      <p:ext uri="{BB962C8B-B14F-4D97-AF65-F5344CB8AC3E}">
        <p14:creationId xmlns:p14="http://schemas.microsoft.com/office/powerpoint/2010/main" val="3355444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vincent</a:t>
            </a:r>
            <a:r>
              <a:rPr lang="cs-CZ" b="1" dirty="0">
                <a:solidFill>
                  <a:schemeClr val="accent5"/>
                </a:solidFill>
              </a:rPr>
              <a:t> přerost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Týnec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08" y="0"/>
            <a:ext cx="482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elena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přerostová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Týnec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90" y="58189"/>
            <a:ext cx="480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92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eliška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Caroline</a:t>
            </a:r>
            <a:r>
              <a:rPr lang="cs-CZ" b="1" dirty="0">
                <a:solidFill>
                  <a:schemeClr val="accent5"/>
                </a:solidFill>
              </a:rPr>
              <a:t> Heřmanová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Týnec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72" y="0"/>
            <a:ext cx="5011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0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Laura </a:t>
            </a:r>
            <a:r>
              <a:rPr lang="cs-CZ" b="1" dirty="0" err="1">
                <a:solidFill>
                  <a:schemeClr val="accent5"/>
                </a:solidFill>
              </a:rPr>
              <a:t>olšanová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Štěpánovice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93" y="0"/>
            <a:ext cx="4491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L3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lucie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smáhová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</a:t>
            </a:r>
            <a:r>
              <a:rPr lang="cs-CZ" dirty="0" err="1"/>
              <a:t>bystřice</a:t>
            </a:r>
            <a:r>
              <a:rPr lang="cs-CZ" dirty="0"/>
              <a:t> nad </a:t>
            </a:r>
            <a:r>
              <a:rPr lang="cs-CZ" dirty="0" err="1"/>
              <a:t>úhlavou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00" y="0"/>
            <a:ext cx="4643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L3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petr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frýzek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Týnec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02" y="108065"/>
            <a:ext cx="474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L3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petr</a:t>
            </a:r>
            <a:r>
              <a:rPr lang="cs-CZ" b="1" dirty="0">
                <a:solidFill>
                  <a:schemeClr val="accent5"/>
                </a:solidFill>
              </a:rPr>
              <a:t> uhlík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Týnec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47" y="0"/>
            <a:ext cx="5009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3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L4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jiří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frýzek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Týnec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42" y="0"/>
            <a:ext cx="3270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3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m1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isabela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chalupská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ZŠ a MŠ Hlavňovice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96" y="253442"/>
            <a:ext cx="6722225" cy="47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0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požární ochrana očima dětí a mládeže 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pro rok 2025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2069870"/>
            <a:ext cx="10674168" cy="4438996"/>
          </a:xfrm>
        </p:spPr>
        <p:txBody>
          <a:bodyPr>
            <a:normAutofit fontScale="92500"/>
          </a:bodyPr>
          <a:lstStyle/>
          <a:p>
            <a:r>
              <a:rPr lang="cs-CZ" dirty="0"/>
              <a:t>Cílem je zajistit větší osvětu mezi dětmi a mládeží v oblasti nejen požární ochrany a ochrany obyvatelstva před mimořádnými událostmi, ale Integrovaného záchranného systému (IZS) jako celku. </a:t>
            </a:r>
          </a:p>
          <a:p>
            <a:r>
              <a:rPr lang="cs-CZ" dirty="0"/>
              <a:t>Soutěž má tři části a probíhá v několika věkových kategoriích:</a:t>
            </a:r>
          </a:p>
          <a:p>
            <a:pPr marL="0" indent="0">
              <a:buNone/>
            </a:pPr>
            <a:r>
              <a:rPr lang="cs-CZ" dirty="0"/>
              <a:t>	1. literární </a:t>
            </a:r>
          </a:p>
          <a:p>
            <a:pPr marL="0" indent="0">
              <a:buNone/>
            </a:pPr>
            <a:r>
              <a:rPr lang="cs-CZ" dirty="0"/>
              <a:t>	2. výtvarná</a:t>
            </a:r>
          </a:p>
          <a:p>
            <a:pPr marL="0" indent="0">
              <a:buNone/>
            </a:pPr>
            <a:r>
              <a:rPr lang="cs-CZ" dirty="0"/>
              <a:t>	3. zpracování za pomoci digitálních technologií (DT)</a:t>
            </a:r>
          </a:p>
          <a:p>
            <a:r>
              <a:rPr lang="cs-CZ" dirty="0"/>
              <a:t>Pro literární a výtvarnou část bylo možné si zvolit libovolný námět z celé oblasti IZS</a:t>
            </a:r>
          </a:p>
          <a:p>
            <a:r>
              <a:rPr lang="cs-CZ" dirty="0"/>
              <a:t>Pro oblast digitálních technologií bylo určeno téma: “historie a budoucnost hašení“</a:t>
            </a:r>
          </a:p>
        </p:txBody>
      </p:sp>
    </p:spTree>
    <p:extLst>
      <p:ext uri="{BB962C8B-B14F-4D97-AF65-F5344CB8AC3E}">
        <p14:creationId xmlns:p14="http://schemas.microsoft.com/office/powerpoint/2010/main" val="1875546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M1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jiří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horn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Mš</a:t>
            </a:r>
            <a:r>
              <a:rPr lang="cs-CZ" dirty="0"/>
              <a:t> na paloučku,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01" y="693332"/>
            <a:ext cx="6965804" cy="48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5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M1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Václav </a:t>
            </a:r>
            <a:r>
              <a:rPr lang="cs-CZ" b="1" dirty="0" err="1">
                <a:solidFill>
                  <a:schemeClr val="accent5"/>
                </a:solidFill>
              </a:rPr>
              <a:t>matějka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ZŠ a </a:t>
            </a:r>
            <a:r>
              <a:rPr lang="cs-CZ" dirty="0" err="1"/>
              <a:t>mŠ</a:t>
            </a:r>
            <a:r>
              <a:rPr lang="cs-CZ" dirty="0"/>
              <a:t> Hlavňovice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887" y="282184"/>
            <a:ext cx="7065285" cy="50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35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M2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Berenika zemanová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Štěpánovice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48" y="693332"/>
            <a:ext cx="6786052" cy="45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5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M2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rozálie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tikvartová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malá víska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70" y="325485"/>
            <a:ext cx="6811041" cy="4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M2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emily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miškovičová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a </a:t>
            </a:r>
            <a:r>
              <a:rPr lang="cs-CZ" dirty="0" err="1"/>
              <a:t>mš</a:t>
            </a:r>
            <a:r>
              <a:rPr lang="cs-CZ" dirty="0"/>
              <a:t> </a:t>
            </a:r>
            <a:r>
              <a:rPr lang="cs-CZ" dirty="0" err="1"/>
              <a:t>nýrsko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693332"/>
            <a:ext cx="6900979" cy="47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sofie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škoulová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a </a:t>
            </a:r>
            <a:r>
              <a:rPr lang="cs-CZ" dirty="0" err="1"/>
              <a:t>mš</a:t>
            </a:r>
            <a:r>
              <a:rPr lang="cs-CZ" dirty="0"/>
              <a:t> </a:t>
            </a:r>
            <a:r>
              <a:rPr lang="cs-CZ" dirty="0" err="1"/>
              <a:t>hlavňovice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7" y="415636"/>
            <a:ext cx="6805594" cy="48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julie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emma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br>
              <a:rPr lang="cs-CZ" b="1" dirty="0">
                <a:solidFill>
                  <a:schemeClr val="accent5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heřmanová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sdh</a:t>
            </a:r>
            <a:r>
              <a:rPr lang="cs-CZ" dirty="0"/>
              <a:t> </a:t>
            </a:r>
            <a:r>
              <a:rPr lang="cs-CZ" dirty="0" err="1"/>
              <a:t>týnec</a:t>
            </a:r>
            <a:r>
              <a:rPr lang="cs-CZ" dirty="0"/>
              <a:t> u </a:t>
            </a:r>
            <a:r>
              <a:rPr lang="cs-CZ" dirty="0" err="1"/>
              <a:t>horažďovic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53" y="565264"/>
            <a:ext cx="7099405" cy="49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8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elen</a:t>
            </a:r>
            <a:r>
              <a:rPr lang="cs-CZ" b="1" dirty="0">
                <a:solidFill>
                  <a:schemeClr val="accent5"/>
                </a:solidFill>
              </a:rPr>
              <a:t> zahradníková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</a:t>
            </a:r>
            <a:r>
              <a:rPr lang="cs-CZ" dirty="0" err="1"/>
              <a:t>volšovy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4" y="348593"/>
            <a:ext cx="6577274" cy="46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34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adéla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mrňáková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klenová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99" y="598515"/>
            <a:ext cx="6980159" cy="48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34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bára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bešťáková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sdh</a:t>
            </a:r>
            <a:r>
              <a:rPr lang="cs-CZ" dirty="0"/>
              <a:t> </a:t>
            </a:r>
            <a:r>
              <a:rPr lang="cs-CZ" dirty="0" err="1"/>
              <a:t>plánice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38" y="572255"/>
            <a:ext cx="6798101" cy="48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4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618517"/>
            <a:ext cx="5851384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K1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tomáš</a:t>
            </a:r>
            <a:r>
              <a:rPr lang="cs-CZ" b="1" dirty="0">
                <a:solidFill>
                  <a:schemeClr val="accent5"/>
                </a:solidFill>
              </a:rPr>
              <a:t> škvára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00" y="714894"/>
            <a:ext cx="6154423" cy="43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pavel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hošťálek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sdh</a:t>
            </a:r>
            <a:r>
              <a:rPr lang="cs-CZ" dirty="0"/>
              <a:t> </a:t>
            </a:r>
            <a:r>
              <a:rPr lang="cs-CZ" dirty="0" err="1"/>
              <a:t>plánice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72" y="831271"/>
            <a:ext cx="6841983" cy="48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14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ZŠ3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doubravka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pavlásková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a </a:t>
            </a:r>
            <a:r>
              <a:rPr lang="cs-CZ" dirty="0" err="1"/>
              <a:t>mš</a:t>
            </a:r>
            <a:r>
              <a:rPr lang="cs-CZ" dirty="0"/>
              <a:t> </a:t>
            </a:r>
            <a:r>
              <a:rPr lang="cs-CZ" dirty="0" err="1"/>
              <a:t>strážov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96" y="136156"/>
            <a:ext cx="6246457" cy="434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24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ZŠ3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izabela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jandová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ZŠ a MŠ </a:t>
            </a:r>
            <a:r>
              <a:rPr lang="cs-CZ" dirty="0" err="1"/>
              <a:t>strážov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61" y="66502"/>
            <a:ext cx="4699100" cy="67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8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ZŠ3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dora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ducháčková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ZŠ a MŠ </a:t>
            </a:r>
            <a:r>
              <a:rPr lang="cs-CZ" dirty="0" err="1"/>
              <a:t>strážov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5" y="304024"/>
            <a:ext cx="6563639" cy="46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5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ZŠ4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Miroslava </a:t>
            </a:r>
            <a:r>
              <a:rPr lang="cs-CZ" b="1" dirty="0" err="1">
                <a:solidFill>
                  <a:schemeClr val="accent5"/>
                </a:solidFill>
              </a:rPr>
              <a:t>dvořáková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a </a:t>
            </a:r>
            <a:r>
              <a:rPr lang="cs-CZ" dirty="0" err="1"/>
              <a:t>mš</a:t>
            </a:r>
            <a:r>
              <a:rPr lang="cs-CZ" dirty="0"/>
              <a:t> </a:t>
            </a:r>
            <a:r>
              <a:rPr lang="cs-CZ" dirty="0" err="1"/>
              <a:t>strážov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18" y="446597"/>
            <a:ext cx="6318147" cy="44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9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ZŠ4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terezie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pavlásková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a </a:t>
            </a:r>
            <a:r>
              <a:rPr lang="cs-CZ" dirty="0" err="1"/>
              <a:t>mš</a:t>
            </a:r>
            <a:r>
              <a:rPr lang="cs-CZ" dirty="0"/>
              <a:t> </a:t>
            </a:r>
            <a:r>
              <a:rPr lang="cs-CZ" dirty="0" err="1"/>
              <a:t>strážov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42" y="532012"/>
            <a:ext cx="6813730" cy="47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27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132" y="693332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ZŠ4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lucie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smáhová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sdh</a:t>
            </a:r>
            <a:r>
              <a:rPr lang="cs-CZ" dirty="0"/>
              <a:t> </a:t>
            </a:r>
            <a:r>
              <a:rPr lang="cs-CZ" dirty="0" err="1"/>
              <a:t>bystřice</a:t>
            </a:r>
            <a:r>
              <a:rPr lang="cs-CZ" dirty="0"/>
              <a:t> nad </a:t>
            </a:r>
            <a:r>
              <a:rPr lang="cs-CZ" dirty="0" err="1"/>
              <a:t>úhlavou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205" y="0"/>
            <a:ext cx="470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02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6705" y="618517"/>
            <a:ext cx="6108453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digitální technologie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dt1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erika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bratasjuk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Štěpánovice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212" y="2492123"/>
            <a:ext cx="6382788" cy="35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03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5851382" cy="5931912"/>
          </a:xfrm>
        </p:spPr>
        <p:txBody>
          <a:bodyPr>
            <a:normAutofit/>
          </a:bodyPr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digitální technologie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dt2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kolektiv </a:t>
            </a:r>
            <a:r>
              <a:rPr lang="cs-CZ" b="1" dirty="0" err="1">
                <a:solidFill>
                  <a:schemeClr val="accent5"/>
                </a:solidFill>
              </a:rPr>
              <a:t>sdh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klatovy</a:t>
            </a:r>
            <a:br>
              <a:rPr lang="cs-CZ" b="1" dirty="0">
                <a:solidFill>
                  <a:schemeClr val="accent5"/>
                </a:solidFill>
              </a:rPr>
            </a:br>
            <a:br>
              <a:rPr lang="cs-CZ" b="1" dirty="0">
                <a:solidFill>
                  <a:schemeClr val="accent5"/>
                </a:solidFill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Bára Gruberová, Markéta Michlová, 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Jan Pavel Toman, Nikola Tomanová, 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Jakub Diviš</a:t>
            </a:r>
            <a:br>
              <a:rPr lang="cs-CZ" sz="2000" b="1" dirty="0">
                <a:solidFill>
                  <a:schemeClr val="tx2">
                    <a:lumMod val="75000"/>
                  </a:schemeClr>
                </a:solidFill>
              </a:rPr>
            </a:br>
            <a:endParaRPr lang="cs-CZ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872152" y="2367092"/>
            <a:ext cx="3405447" cy="342410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50" y="1022199"/>
            <a:ext cx="5533505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8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397" y="3935295"/>
            <a:ext cx="10364451" cy="1596177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Gratulujeme všem oceněným a děkujeme za účast v soutěži.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-862" r="-862"/>
          <a:stretch/>
        </p:blipFill>
        <p:spPr>
          <a:xfrm>
            <a:off x="2356701" y="564819"/>
            <a:ext cx="7510886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3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618517"/>
            <a:ext cx="5851384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K1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denisa</a:t>
            </a:r>
            <a:r>
              <a:rPr lang="cs-CZ" b="1" dirty="0">
                <a:solidFill>
                  <a:schemeClr val="accent5"/>
                </a:solidFill>
              </a:rPr>
              <a:t> škvárová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90" y="174568"/>
            <a:ext cx="4665013" cy="65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8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618517"/>
            <a:ext cx="5851384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K1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nikolas</a:t>
            </a:r>
            <a:r>
              <a:rPr lang="cs-CZ" b="1" dirty="0">
                <a:solidFill>
                  <a:schemeClr val="accent5"/>
                </a:solidFill>
              </a:rPr>
              <a:t> červeňák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23" y="307614"/>
            <a:ext cx="6270286" cy="44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6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618517"/>
            <a:ext cx="5851384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K2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chemeClr val="accent5"/>
                </a:solidFill>
              </a:rPr>
              <a:t>Petra </a:t>
            </a:r>
            <a:r>
              <a:rPr lang="cs-CZ" b="1" dirty="0" err="1">
                <a:solidFill>
                  <a:schemeClr val="accent5"/>
                </a:solidFill>
              </a:rPr>
              <a:t>janochová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5" y="520197"/>
            <a:ext cx="6197325" cy="43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618517"/>
            <a:ext cx="5851384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K2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2.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vanesa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ferencová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66" y="199505"/>
            <a:ext cx="4635170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618517"/>
            <a:ext cx="5851384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výtvarné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K2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3.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nikola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havlíková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zš</a:t>
            </a:r>
            <a:r>
              <a:rPr lang="cs-CZ" dirty="0"/>
              <a:t> </a:t>
            </a:r>
            <a:r>
              <a:rPr lang="cs-CZ" dirty="0" err="1"/>
              <a:t>horažďovice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28" y="116377"/>
            <a:ext cx="4640089" cy="661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5851382" cy="5931912"/>
          </a:xfrm>
        </p:spPr>
        <p:txBody>
          <a:bodyPr/>
          <a:lstStyle/>
          <a:p>
            <a:r>
              <a:rPr lang="cs-CZ" dirty="0"/>
              <a:t>okresní kolo </a:t>
            </a:r>
            <a:br>
              <a:rPr lang="cs-CZ" dirty="0"/>
            </a:br>
            <a:r>
              <a:rPr lang="cs-CZ" dirty="0"/>
              <a:t>Literární práce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kategorie L1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1. místo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b="1" dirty="0" err="1">
                <a:solidFill>
                  <a:schemeClr val="accent5"/>
                </a:solidFill>
              </a:rPr>
              <a:t>julie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r>
              <a:rPr lang="cs-CZ" b="1" dirty="0" err="1">
                <a:solidFill>
                  <a:schemeClr val="accent5"/>
                </a:solidFill>
              </a:rPr>
              <a:t>smáhová</a:t>
            </a:r>
            <a:r>
              <a:rPr lang="cs-CZ" b="1" dirty="0">
                <a:solidFill>
                  <a:schemeClr val="accent5"/>
                </a:solidFill>
              </a:rPr>
              <a:t>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SDH </a:t>
            </a:r>
            <a:r>
              <a:rPr lang="cs-CZ" dirty="0" err="1"/>
              <a:t>bystřice</a:t>
            </a:r>
            <a:r>
              <a:rPr lang="cs-CZ" dirty="0"/>
              <a:t> nad </a:t>
            </a:r>
            <a:r>
              <a:rPr lang="cs-CZ" dirty="0" err="1"/>
              <a:t>úhlavou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44" y="172971"/>
            <a:ext cx="4432633" cy="6685029"/>
          </a:xfrm>
        </p:spPr>
      </p:pic>
    </p:spTree>
    <p:extLst>
      <p:ext uri="{BB962C8B-B14F-4D97-AF65-F5344CB8AC3E}">
        <p14:creationId xmlns:p14="http://schemas.microsoft.com/office/powerpoint/2010/main" val="2568749341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653</TotalTime>
  <Words>954</Words>
  <Application>Microsoft Office PowerPoint</Application>
  <PresentationFormat>Širokoúhlá obrazovka</PresentationFormat>
  <Paragraphs>48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Tw Cen MT</vt:lpstr>
      <vt:lpstr>Kapka</vt:lpstr>
      <vt:lpstr>Vyhodnocení 51. ročníku soutěže   požární ochrana očima dětí a mládeže pro rok 2025</vt:lpstr>
      <vt:lpstr>požární ochrana očima dětí a mládeže  pro rok 2025</vt:lpstr>
      <vt:lpstr>okresní kolo  výtvarné práce   kategorie K1  1. místo  tomáš škvára  zš horažďovice</vt:lpstr>
      <vt:lpstr>okresní kolo  výtvarné práce   kategorie K1  2. místo  denisa škvárová  zš horažďovice</vt:lpstr>
      <vt:lpstr>okresní kolo  výtvarné práce   kategorie K1  3. místo  nikolas červeňák  zš horažďovice</vt:lpstr>
      <vt:lpstr>okresní kolo  výtvarné práce   kategorie K2  1. místo  Petra janochová  zš horažďovice</vt:lpstr>
      <vt:lpstr>okresní kolo  výtvarné práce   kategorie K2  2. místo  vanesa ferencová  zš horažďovice</vt:lpstr>
      <vt:lpstr>okresní kolo  výtvarné práce   kategorie K2  3. místo  nikola havlíková  zš horažďovice</vt:lpstr>
      <vt:lpstr>okresní kolo  Literární práce   kategorie L1  1. místo  julie smáhová   SDH bystřice nad úhlavou</vt:lpstr>
      <vt:lpstr>okresní kolo  Literární práce   kategorie L1  2. místo  Žofie tomanová  SDH dešenice</vt:lpstr>
      <vt:lpstr>okresní kolo  Literární práce   kategorie L1  3. místo  vincent přerost  SDH Týnec u horažďovic</vt:lpstr>
      <vt:lpstr>okresní kolo  Literární práce   kategorie L2  1. místo  elena přerostová  SDH Týnec u horažďovic</vt:lpstr>
      <vt:lpstr>Okresní kolo  Literární práce   kategorie L2  2. místo  eliška Caroline Heřmanová  SDH Týnec u horažďovic</vt:lpstr>
      <vt:lpstr>okresní kolo  Literární práce   kategorie L2  3. místo  Laura olšanová  SDH Štěpánovice</vt:lpstr>
      <vt:lpstr>okresní kolo  Literární práce   kategorie L3  1. místo  lucie smáhová  SDH bystřice nad úhlavou</vt:lpstr>
      <vt:lpstr>okresní kolo  Literární práce   kategorie L3  2. místo  petr frýzek  SDH Týnec u horažďovic</vt:lpstr>
      <vt:lpstr>okresní kolo  Literární práce   kategorie L3  3. místo  petr uhlík  SDH Týnec u horažďovic</vt:lpstr>
      <vt:lpstr>okresní kolo  Literární práce   kategorie L4  1. místo  jiří frýzek  SDH Týnec u horažďovic</vt:lpstr>
      <vt:lpstr>okresní kolo  výtvarné práce  kategorie m1  1. místo  isabela chalupská  ZŠ a MŠ Hlavňovice</vt:lpstr>
      <vt:lpstr>okresní kolo  výtvarné práce  kategorie M1  2. místo  jiří horn  Mš na paloučku, horažďovice</vt:lpstr>
      <vt:lpstr>okresní kolo  výtvarné práce  kategorie M1  3. místo  Václav matějka  ZŠ a mŠ Hlavňovice</vt:lpstr>
      <vt:lpstr>okresní kolo  výtvarné práce  kategorie M2  1. místo  Berenika zemanová  SDH Štěpánovice</vt:lpstr>
      <vt:lpstr>okresní kolo  výtvarné práce  kategorie M2  2. místo  rozálie tikvartová  SDH malá víska</vt:lpstr>
      <vt:lpstr>okresní kolo  výtvarné práce  kategorie M2  3. místo  emily miškovičová  zš a mš nýrsko </vt:lpstr>
      <vt:lpstr>okresní kolo  výtvarné práce  kategorie ZŠ1  1. místo  sofie škoulová  zš a mš hlavňovice</vt:lpstr>
      <vt:lpstr>okresní kolo  výtvarné práce  kategorie ZŠ1  2. místo  julie emma  heřmanová  sdh týnec u horažďovic</vt:lpstr>
      <vt:lpstr>okresní kolo  výtvarné práce  kategorie ZŠ1  3. místo  elen zahradníková  SDH volšovy</vt:lpstr>
      <vt:lpstr>okresní kolo  výtvarné práce  kategorie ZŠ2  1. místo  adéla mrňáková  SDH klenová</vt:lpstr>
      <vt:lpstr>okresní kolo  výtvarné práce  kategorie ZŠ2  2. místo  bára bešťáková  sdh plánice</vt:lpstr>
      <vt:lpstr>okresní kolo  výtvarné práce  kategorie ZŠ2  3. místo  pavel hošťálek  sdh plánice</vt:lpstr>
      <vt:lpstr>okresní kolo  výtvarné práce  kategorie ZŠ3  1. místo  doubravka pavlásková  Zš a mš strážov</vt:lpstr>
      <vt:lpstr>okresní kolo  výtvarné práce  kategorie ZŠ3  2. místo  izabela jandová  ZŠ a MŠ strážov</vt:lpstr>
      <vt:lpstr>okresní kolo  výtvarné práce  kategorie ZŠ3  3. místo  dora ducháčková  ZŠ a MŠ strážov</vt:lpstr>
      <vt:lpstr>okresní kolo  výtvarné práce  kategorie ZŠ4  1. místo  Miroslava dvořáková  zš a mš strážov</vt:lpstr>
      <vt:lpstr>okresní kolo  výtvarné práce  kategorie ZŠ4  2. místo  terezie pavlásková  zš a mš strážov</vt:lpstr>
      <vt:lpstr>okresní kolo  výtvarné práce  kategorie ZŠ4  3. místo  lucie smáhová  sdh bystřice nad úhlavou</vt:lpstr>
      <vt:lpstr>Okresní kolo  digitální technologie  kategorie dt1  1. místo  erika bratasjuk  SDH Štěpánovice</vt:lpstr>
      <vt:lpstr>okresní kolo  digitální technologie  kategorie dt2  1. místo  kolektiv sdh klatovy  Bára Gruberová, Markéta Michlová,  Jan Pavel Toman, Nikola Tomanová,  Jakub Diviš </vt:lpstr>
      <vt:lpstr>Gratulujeme všem oceněným a děkujeme za účast v soutěži.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Vyhodnocení po očima dětí a mládeže - 2024</dc:title>
  <dc:creator>Trusková Ivana, Ing.</dc:creator>
  <cp:lastModifiedBy>Jiřina Janečková</cp:lastModifiedBy>
  <cp:revision>83</cp:revision>
  <dcterms:created xsi:type="dcterms:W3CDTF">2024-05-06T08:50:05Z</dcterms:created>
  <dcterms:modified xsi:type="dcterms:W3CDTF">2025-04-09T05:17:20Z</dcterms:modified>
</cp:coreProperties>
</file>